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8D8B24-72EB-5142-84C6-B6B7A8EF84A6}" v="13" dt="2022-10-06T19:34:00.0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91"/>
    <p:restoredTop sz="96327"/>
  </p:normalViewPr>
  <p:slideViewPr>
    <p:cSldViewPr snapToGrid="0">
      <p:cViewPr varScale="1">
        <p:scale>
          <a:sx n="112" d="100"/>
          <a:sy n="112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Ibrahim Sabibullah" userId="fcc4887dccaf6e42" providerId="LiveId" clId="{3F8D8B24-72EB-5142-84C6-B6B7A8EF84A6}"/>
    <pc:docChg chg="undo custSel modSld">
      <pc:chgData name="Mohamed Ibrahim Sabibullah" userId="fcc4887dccaf6e42" providerId="LiveId" clId="{3F8D8B24-72EB-5142-84C6-B6B7A8EF84A6}" dt="2022-10-07T04:55:06.314" v="87" actId="20577"/>
      <pc:docMkLst>
        <pc:docMk/>
      </pc:docMkLst>
      <pc:sldChg chg="modSp mod">
        <pc:chgData name="Mohamed Ibrahim Sabibullah" userId="fcc4887dccaf6e42" providerId="LiveId" clId="{3F8D8B24-72EB-5142-84C6-B6B7A8EF84A6}" dt="2022-10-06T19:32:31.184" v="2" actId="20577"/>
        <pc:sldMkLst>
          <pc:docMk/>
          <pc:sldMk cId="3369896058" sldId="257"/>
        </pc:sldMkLst>
        <pc:spChg chg="mod">
          <ac:chgData name="Mohamed Ibrahim Sabibullah" userId="fcc4887dccaf6e42" providerId="LiveId" clId="{3F8D8B24-72EB-5142-84C6-B6B7A8EF84A6}" dt="2022-10-06T19:32:31.184" v="2" actId="20577"/>
          <ac:spMkLst>
            <pc:docMk/>
            <pc:sldMk cId="3369896058" sldId="257"/>
            <ac:spMk id="3" creationId="{3CE66C8D-B108-9B5C-124A-3682686C9306}"/>
          </ac:spMkLst>
        </pc:spChg>
      </pc:sldChg>
      <pc:sldChg chg="modSp mod modAnim">
        <pc:chgData name="Mohamed Ibrahim Sabibullah" userId="fcc4887dccaf6e42" providerId="LiveId" clId="{3F8D8B24-72EB-5142-84C6-B6B7A8EF84A6}" dt="2022-10-07T03:58:38.371" v="70" actId="1076"/>
        <pc:sldMkLst>
          <pc:docMk/>
          <pc:sldMk cId="1863946685" sldId="258"/>
        </pc:sldMkLst>
        <pc:spChg chg="mod">
          <ac:chgData name="Mohamed Ibrahim Sabibullah" userId="fcc4887dccaf6e42" providerId="LiveId" clId="{3F8D8B24-72EB-5142-84C6-B6B7A8EF84A6}" dt="2022-10-06T19:34:00.016" v="15" actId="20577"/>
          <ac:spMkLst>
            <pc:docMk/>
            <pc:sldMk cId="1863946685" sldId="258"/>
            <ac:spMk id="4" creationId="{FFF2BFEE-F8D4-59BF-DD27-C8D55DAAB63A}"/>
          </ac:spMkLst>
        </pc:spChg>
        <pc:spChg chg="mod">
          <ac:chgData name="Mohamed Ibrahim Sabibullah" userId="fcc4887dccaf6e42" providerId="LiveId" clId="{3F8D8B24-72EB-5142-84C6-B6B7A8EF84A6}" dt="2022-10-07T03:58:31.686" v="69" actId="1076"/>
          <ac:spMkLst>
            <pc:docMk/>
            <pc:sldMk cId="1863946685" sldId="258"/>
            <ac:spMk id="19" creationId="{4B7FD922-515F-83D8-D2DA-4451450FBCB4}"/>
          </ac:spMkLst>
        </pc:spChg>
        <pc:picChg chg="mod modCrop">
          <ac:chgData name="Mohamed Ibrahim Sabibullah" userId="fcc4887dccaf6e42" providerId="LiveId" clId="{3F8D8B24-72EB-5142-84C6-B6B7A8EF84A6}" dt="2022-10-07T03:58:28.051" v="68" actId="14100"/>
          <ac:picMkLst>
            <pc:docMk/>
            <pc:sldMk cId="1863946685" sldId="258"/>
            <ac:picMk id="17" creationId="{FE6F7AC7-8B05-EBB7-0646-27E5A2B3F59C}"/>
          </ac:picMkLst>
        </pc:picChg>
        <pc:picChg chg="mod">
          <ac:chgData name="Mohamed Ibrahim Sabibullah" userId="fcc4887dccaf6e42" providerId="LiveId" clId="{3F8D8B24-72EB-5142-84C6-B6B7A8EF84A6}" dt="2022-10-07T03:55:30.419" v="57" actId="1076"/>
          <ac:picMkLst>
            <pc:docMk/>
            <pc:sldMk cId="1863946685" sldId="258"/>
            <ac:picMk id="25" creationId="{0A7B5102-8235-860D-28A6-A0DD536EA3D5}"/>
          </ac:picMkLst>
        </pc:picChg>
        <pc:cxnChg chg="mod">
          <ac:chgData name="Mohamed Ibrahim Sabibullah" userId="fcc4887dccaf6e42" providerId="LiveId" clId="{3F8D8B24-72EB-5142-84C6-B6B7A8EF84A6}" dt="2022-10-07T03:58:38.371" v="70" actId="1076"/>
          <ac:cxnSpMkLst>
            <pc:docMk/>
            <pc:sldMk cId="1863946685" sldId="258"/>
            <ac:cxnSpMk id="23" creationId="{273B4AC0-FE2A-42B5-2C89-097EC24B175C}"/>
          </ac:cxnSpMkLst>
        </pc:cxnChg>
      </pc:sldChg>
      <pc:sldChg chg="modSp mod">
        <pc:chgData name="Mohamed Ibrahim Sabibullah" userId="fcc4887dccaf6e42" providerId="LiveId" clId="{3F8D8B24-72EB-5142-84C6-B6B7A8EF84A6}" dt="2022-10-07T03:55:46.989" v="58" actId="732"/>
        <pc:sldMkLst>
          <pc:docMk/>
          <pc:sldMk cId="3196003501" sldId="259"/>
        </pc:sldMkLst>
        <pc:spChg chg="mod">
          <ac:chgData name="Mohamed Ibrahim Sabibullah" userId="fcc4887dccaf6e42" providerId="LiveId" clId="{3F8D8B24-72EB-5142-84C6-B6B7A8EF84A6}" dt="2022-10-06T19:44:49.944" v="46" actId="20577"/>
          <ac:spMkLst>
            <pc:docMk/>
            <pc:sldMk cId="3196003501" sldId="259"/>
            <ac:spMk id="4" creationId="{FFF2BFEE-F8D4-59BF-DD27-C8D55DAAB63A}"/>
          </ac:spMkLst>
        </pc:spChg>
        <pc:picChg chg="mod modCrop">
          <ac:chgData name="Mohamed Ibrahim Sabibullah" userId="fcc4887dccaf6e42" providerId="LiveId" clId="{3F8D8B24-72EB-5142-84C6-B6B7A8EF84A6}" dt="2022-10-07T03:55:46.989" v="58" actId="732"/>
          <ac:picMkLst>
            <pc:docMk/>
            <pc:sldMk cId="3196003501" sldId="259"/>
            <ac:picMk id="6" creationId="{2F8BC99A-D87D-CC88-7088-D53C644EF87E}"/>
          </ac:picMkLst>
        </pc:picChg>
      </pc:sldChg>
      <pc:sldChg chg="modSp mod">
        <pc:chgData name="Mohamed Ibrahim Sabibullah" userId="fcc4887dccaf6e42" providerId="LiveId" clId="{3F8D8B24-72EB-5142-84C6-B6B7A8EF84A6}" dt="2022-10-07T03:56:02.340" v="59" actId="732"/>
        <pc:sldMkLst>
          <pc:docMk/>
          <pc:sldMk cId="3463189417" sldId="260"/>
        </pc:sldMkLst>
        <pc:spChg chg="mod">
          <ac:chgData name="Mohamed Ibrahim Sabibullah" userId="fcc4887dccaf6e42" providerId="LiveId" clId="{3F8D8B24-72EB-5142-84C6-B6B7A8EF84A6}" dt="2022-10-06T19:38:59.755" v="44" actId="20577"/>
          <ac:spMkLst>
            <pc:docMk/>
            <pc:sldMk cId="3463189417" sldId="260"/>
            <ac:spMk id="4" creationId="{FFF2BFEE-F8D4-59BF-DD27-C8D55DAAB63A}"/>
          </ac:spMkLst>
        </pc:spChg>
        <pc:picChg chg="mod modCrop">
          <ac:chgData name="Mohamed Ibrahim Sabibullah" userId="fcc4887dccaf6e42" providerId="LiveId" clId="{3F8D8B24-72EB-5142-84C6-B6B7A8EF84A6}" dt="2022-10-07T03:56:02.340" v="59" actId="732"/>
          <ac:picMkLst>
            <pc:docMk/>
            <pc:sldMk cId="3463189417" sldId="260"/>
            <ac:picMk id="8" creationId="{5C624E75-E446-CBD5-0482-607557FEDD58}"/>
          </ac:picMkLst>
        </pc:picChg>
      </pc:sldChg>
      <pc:sldChg chg="modSp mod">
        <pc:chgData name="Mohamed Ibrahim Sabibullah" userId="fcc4887dccaf6e42" providerId="LiveId" clId="{3F8D8B24-72EB-5142-84C6-B6B7A8EF84A6}" dt="2022-10-07T04:55:06.314" v="87" actId="20577"/>
        <pc:sldMkLst>
          <pc:docMk/>
          <pc:sldMk cId="1977221003" sldId="261"/>
        </pc:sldMkLst>
        <pc:spChg chg="mod">
          <ac:chgData name="Mohamed Ibrahim Sabibullah" userId="fcc4887dccaf6e42" providerId="LiveId" clId="{3F8D8B24-72EB-5142-84C6-B6B7A8EF84A6}" dt="2022-10-07T04:55:06.314" v="87" actId="20577"/>
          <ac:spMkLst>
            <pc:docMk/>
            <pc:sldMk cId="1977221003" sldId="261"/>
            <ac:spMk id="4" creationId="{FFF2BFEE-F8D4-59BF-DD27-C8D55DAAB63A}"/>
          </ac:spMkLst>
        </pc:spChg>
        <pc:spChg chg="mod">
          <ac:chgData name="Mohamed Ibrahim Sabibullah" userId="fcc4887dccaf6e42" providerId="LiveId" clId="{3F8D8B24-72EB-5142-84C6-B6B7A8EF84A6}" dt="2022-10-07T03:56:44.679" v="61" actId="1076"/>
          <ac:spMkLst>
            <pc:docMk/>
            <pc:sldMk cId="1977221003" sldId="261"/>
            <ac:spMk id="5" creationId="{4473C542-F6C0-FD2D-F964-5CE40E127349}"/>
          </ac:spMkLst>
        </pc:spChg>
        <pc:picChg chg="mod modCrop">
          <ac:chgData name="Mohamed Ibrahim Sabibullah" userId="fcc4887dccaf6e42" providerId="LiveId" clId="{3F8D8B24-72EB-5142-84C6-B6B7A8EF84A6}" dt="2022-10-07T03:56:24.733" v="60" actId="732"/>
          <ac:picMkLst>
            <pc:docMk/>
            <pc:sldMk cId="1977221003" sldId="261"/>
            <ac:picMk id="6" creationId="{90551DC5-2D13-BDA5-D816-8147883207C9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10/6/22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amexpat.nl/housing/real-estate-news/dutch-rental-prices-continue-rise-reach-record-highs-2022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61710-57E9-B1E7-23A3-F2A0C20F8E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2" y="639097"/>
            <a:ext cx="3211392" cy="37811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NL" sz="4200" dirty="0"/>
              <a:t>Rental price analysis in Amsterdam</a:t>
            </a:r>
          </a:p>
        </p:txBody>
      </p:sp>
      <p:sp>
        <p:nvSpPr>
          <p:cNvPr id="16" name="Freeform: Shape 8">
            <a:extLst>
              <a:ext uri="{FF2B5EF4-FFF2-40B4-BE49-F238E27FC236}">
                <a16:creationId xmlns:a16="http://schemas.microsoft.com/office/drawing/2014/main" id="{9674F1F8-962D-4FF5-B378-D9D2FFDFD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896681"/>
            <a:ext cx="12188952" cy="1961319"/>
          </a:xfrm>
          <a:custGeom>
            <a:avLst/>
            <a:gdLst>
              <a:gd name="connsiteX0" fmla="*/ 0 w 12188952"/>
              <a:gd name="connsiteY0" fmla="*/ 0 h 1961319"/>
              <a:gd name="connsiteX1" fmla="*/ 1996017 w 12188952"/>
              <a:gd name="connsiteY1" fmla="*/ 0 h 1961319"/>
              <a:gd name="connsiteX2" fmla="*/ 2377017 w 12188952"/>
              <a:gd name="connsiteY2" fmla="*/ 263783 h 1961319"/>
              <a:gd name="connsiteX3" fmla="*/ 2385484 w 12188952"/>
              <a:gd name="connsiteY3" fmla="*/ 266713 h 1961319"/>
              <a:gd name="connsiteX4" fmla="*/ 2398184 w 12188952"/>
              <a:gd name="connsiteY4" fmla="*/ 271110 h 1961319"/>
              <a:gd name="connsiteX5" fmla="*/ 2410883 w 12188952"/>
              <a:gd name="connsiteY5" fmla="*/ 275506 h 1961319"/>
              <a:gd name="connsiteX6" fmla="*/ 2421467 w 12188952"/>
              <a:gd name="connsiteY6" fmla="*/ 275506 h 1961319"/>
              <a:gd name="connsiteX7" fmla="*/ 2434167 w 12188952"/>
              <a:gd name="connsiteY7" fmla="*/ 275506 h 1961319"/>
              <a:gd name="connsiteX8" fmla="*/ 2444750 w 12188952"/>
              <a:gd name="connsiteY8" fmla="*/ 271110 h 1961319"/>
              <a:gd name="connsiteX9" fmla="*/ 2457450 w 12188952"/>
              <a:gd name="connsiteY9" fmla="*/ 266713 h 1961319"/>
              <a:gd name="connsiteX10" fmla="*/ 2465917 w 12188952"/>
              <a:gd name="connsiteY10" fmla="*/ 263783 h 1961319"/>
              <a:gd name="connsiteX11" fmla="*/ 2846917 w 12188952"/>
              <a:gd name="connsiteY11" fmla="*/ 0 h 1961319"/>
              <a:gd name="connsiteX12" fmla="*/ 12188952 w 12188952"/>
              <a:gd name="connsiteY12" fmla="*/ 0 h 1961319"/>
              <a:gd name="connsiteX13" fmla="*/ 12188952 w 12188952"/>
              <a:gd name="connsiteY13" fmla="*/ 1264506 h 1961319"/>
              <a:gd name="connsiteX14" fmla="*/ 12188952 w 12188952"/>
              <a:gd name="connsiteY14" fmla="*/ 1917775 h 1961319"/>
              <a:gd name="connsiteX15" fmla="*/ 12188952 w 12188952"/>
              <a:gd name="connsiteY15" fmla="*/ 1961319 h 1961319"/>
              <a:gd name="connsiteX16" fmla="*/ 0 w 12188952"/>
              <a:gd name="connsiteY16" fmla="*/ 1961319 h 1961319"/>
              <a:gd name="connsiteX17" fmla="*/ 0 w 12188952"/>
              <a:gd name="connsiteY17" fmla="*/ 1917775 h 1961319"/>
              <a:gd name="connsiteX18" fmla="*/ 0 w 12188952"/>
              <a:gd name="connsiteY18" fmla="*/ 1264506 h 1961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88952" h="1961319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88952" y="0"/>
                </a:lnTo>
                <a:lnTo>
                  <a:pt x="12188952" y="1264506"/>
                </a:lnTo>
                <a:lnTo>
                  <a:pt x="12188952" y="1917775"/>
                </a:lnTo>
                <a:lnTo>
                  <a:pt x="12188952" y="1961319"/>
                </a:lnTo>
                <a:lnTo>
                  <a:pt x="0" y="1961319"/>
                </a:lnTo>
                <a:lnTo>
                  <a:pt x="0" y="1917775"/>
                </a:lnTo>
                <a:lnTo>
                  <a:pt x="0" y="1264506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8F3716-FF89-EE66-3019-35DD174149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3211393" cy="785656"/>
          </a:xfrm>
        </p:spPr>
        <p:txBody>
          <a:bodyPr>
            <a:normAutofit/>
          </a:bodyPr>
          <a:lstStyle/>
          <a:p>
            <a:r>
              <a:rPr lang="en-NL">
                <a:solidFill>
                  <a:srgbClr val="FFFFFF"/>
                </a:solidFill>
              </a:rPr>
              <a:t>Ayeesha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01CDB4-05E2-481A-9165-2455B6FE2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4">
            <a:extLst>
              <a:ext uri="{FF2B5EF4-FFF2-40B4-BE49-F238E27FC236}">
                <a16:creationId xmlns:a16="http://schemas.microsoft.com/office/drawing/2014/main" id="{93C43E0F-EC0A-4928-BA40-42313C09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4E4E23-17C9-C3FB-49AD-3B3A3D526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202" b="2266"/>
          <a:stretch/>
        </p:blipFill>
        <p:spPr>
          <a:xfrm>
            <a:off x="5290386" y="954116"/>
            <a:ext cx="6258150" cy="4945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223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A0FD0-D0CE-5E62-CE36-728A4ECBF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66C8D-B108-9B5C-124A-3682686C9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31039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Amsterdam’s Real Estate Market</a:t>
            </a:r>
            <a:r>
              <a:rPr lang="en-GB" dirty="0"/>
              <a:t> is experiencing an incredible resurgence, with property prices soaring by double-digits on an yearly basis since 2013. Along with the </a:t>
            </a:r>
            <a:r>
              <a:rPr lang="en-GB" dirty="0">
                <a:hlinkClick r:id="rId2"/>
              </a:rPr>
              <a:t>property prices rental prices are also skyrocketing</a:t>
            </a:r>
            <a:r>
              <a:rPr lang="en-GB" dirty="0"/>
              <a:t>. As a data analyst, I want to analyse the historical housing rental data of Amsterdam and would like to get answers to the following questions</a:t>
            </a:r>
          </a:p>
          <a:p>
            <a:pPr marL="0" indent="0">
              <a:buNone/>
            </a:pPr>
            <a:endParaRPr lang="en-GB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369896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F4166-0821-13A2-7D4C-D0F7E3BD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>
                <a:effectLst/>
              </a:rPr>
              <a:t>Does the houses closer to the city centre have any impact on rent?</a:t>
            </a:r>
            <a:br>
              <a:rPr lang="en-GB" sz="2000" dirty="0">
                <a:effectLst/>
              </a:rPr>
            </a:b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F2BFEE-F8D4-59BF-DD27-C8D55DAAB63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Rent of the shared rooms are almost the same.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Apartment’s rent are quite expensive.</a:t>
            </a:r>
            <a:endParaRPr lang="en-NL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E6F7AC7-8B05-EBB7-0646-27E5A2B3F5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871" r="10663"/>
          <a:stretch/>
        </p:blipFill>
        <p:spPr>
          <a:xfrm>
            <a:off x="4775955" y="868680"/>
            <a:ext cx="7215368" cy="465201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4B7FD922-515F-83D8-D2DA-4451450FBCB4}"/>
              </a:ext>
            </a:extLst>
          </p:cNvPr>
          <p:cNvSpPr/>
          <p:nvPr/>
        </p:nvSpPr>
        <p:spPr>
          <a:xfrm>
            <a:off x="5532120" y="4067158"/>
            <a:ext cx="5780690" cy="714704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73B4AC0-FE2A-42B5-2C89-097EC24B175C}"/>
              </a:ext>
            </a:extLst>
          </p:cNvPr>
          <p:cNvCxnSpPr>
            <a:cxnSpLocks/>
          </p:cNvCxnSpPr>
          <p:nvPr/>
        </p:nvCxnSpPr>
        <p:spPr>
          <a:xfrm>
            <a:off x="5606149" y="3549446"/>
            <a:ext cx="5780690" cy="42726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Content Placeholder 16">
            <a:extLst>
              <a:ext uri="{FF2B5EF4-FFF2-40B4-BE49-F238E27FC236}">
                <a16:creationId xmlns:a16="http://schemas.microsoft.com/office/drawing/2014/main" id="{0A7B5102-8235-860D-28A6-A0DD536EA3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84" b="83791"/>
          <a:stretch/>
        </p:blipFill>
        <p:spPr>
          <a:xfrm>
            <a:off x="10885689" y="260522"/>
            <a:ext cx="854242" cy="71470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3946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F4166-0821-13A2-7D4C-D0F7E3BD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ffectLst/>
              </a:rPr>
              <a:t>What is the impact on rent per m</a:t>
            </a:r>
            <a:r>
              <a:rPr lang="en-NL" dirty="0"/>
              <a:t>²  with respect to the size of the house?</a:t>
            </a:r>
            <a:br>
              <a:rPr lang="en-GB" sz="2000" dirty="0">
                <a:effectLst/>
              </a:rPr>
            </a:b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F2BFEE-F8D4-59BF-DD27-C8D55DAAB63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More demands for small houses</a:t>
            </a:r>
            <a:endParaRPr lang="en-NL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F8BC99A-D87D-CC88-7088-D53C644EF8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773"/>
          <a:stretch/>
        </p:blipFill>
        <p:spPr>
          <a:xfrm>
            <a:off x="4853542" y="731520"/>
            <a:ext cx="6003644" cy="569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03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F4166-0821-13A2-7D4C-D0F7E3BD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>
                <a:effectLst/>
              </a:rPr>
              <a:t>Is there any impact on rent between furnished and unfurnished houses?</a:t>
            </a:r>
            <a:br>
              <a:rPr lang="en-GB" sz="2000" dirty="0">
                <a:effectLst/>
              </a:rPr>
            </a:b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F2BFEE-F8D4-59BF-DD27-C8D55DAAB63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There are no big difference in rent between Furnished and Unfurnished houses.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C624E75-E446-CBD5-0482-607557FEDD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715"/>
          <a:stretch/>
        </p:blipFill>
        <p:spPr>
          <a:xfrm>
            <a:off x="4924344" y="720089"/>
            <a:ext cx="5188920" cy="553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189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F4166-0821-13A2-7D4C-D0F7E3BD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>
                <a:effectLst/>
              </a:rPr>
              <a:t>Is there any relationship between energy label, rent and distance to the city centre of houses?</a:t>
            </a:r>
            <a:br>
              <a:rPr lang="en-GB" sz="2000" dirty="0">
                <a:effectLst/>
              </a:rPr>
            </a:b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F2BFEE-F8D4-59BF-DD27-C8D55DAAB63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endParaRPr lang="en-GB"/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Avg</a:t>
            </a:r>
            <a:r>
              <a:rPr lang="en-GB" dirty="0"/>
              <a:t> rent for lower energy rated houses are higher compared to the efficient energy labelled houses</a:t>
            </a:r>
          </a:p>
          <a:p>
            <a:endParaRPr lang="en-GB" dirty="0"/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Low Energy labels closer to the city.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473C542-F6C0-FD2D-F964-5CE40E127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216" y="800416"/>
            <a:ext cx="6252633" cy="5414963"/>
          </a:xfrm>
        </p:spPr>
        <p:txBody>
          <a:bodyPr/>
          <a:lstStyle/>
          <a:p>
            <a:endParaRPr lang="en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51DC5-2D13-BDA5-D816-8147883207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80"/>
          <a:stretch/>
        </p:blipFill>
        <p:spPr>
          <a:xfrm>
            <a:off x="4855633" y="708660"/>
            <a:ext cx="6829203" cy="559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221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F4166-0821-13A2-7D4C-D0F7E3BD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the hottest areas to avoid renting?</a:t>
            </a:r>
            <a:br>
              <a:rPr lang="en-GB" sz="2000" dirty="0">
                <a:effectLst/>
              </a:rPr>
            </a:b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F2BFEE-F8D4-59BF-DD27-C8D55DAAB63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you can see, closer to the city center, though more houses are available for rent, the average rent is comparatively higher than outside of the city</a:t>
            </a:r>
            <a:endParaRPr lang="en-GB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A38FD6D7-62D9-8326-0BE4-F9B3603718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9566" y="446088"/>
            <a:ext cx="7195107" cy="4491672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A38595E8-1DE8-085E-BBFA-40DC8FAE7BD2}"/>
              </a:ext>
            </a:extLst>
          </p:cNvPr>
          <p:cNvSpPr/>
          <p:nvPr/>
        </p:nvSpPr>
        <p:spPr>
          <a:xfrm>
            <a:off x="4769566" y="1170432"/>
            <a:ext cx="1878122" cy="3611880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FBDCB9-9CF7-30E5-9BBC-1C6C79245A74}"/>
              </a:ext>
            </a:extLst>
          </p:cNvPr>
          <p:cNvSpPr/>
          <p:nvPr/>
        </p:nvSpPr>
        <p:spPr>
          <a:xfrm>
            <a:off x="9667702" y="819912"/>
            <a:ext cx="1878122" cy="3611880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80860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19A55-D8EF-9AFF-A918-F10E19EB6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5C4F2-BB22-2479-8807-A0E68D2C0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NL" dirty="0"/>
              <a:t>Based on the above analysis, there is a clear evidence that, the rental prices are quite high in Amsterdam, irrespective of the other factors like, size, distance and energy label, etc.,</a:t>
            </a:r>
          </a:p>
          <a:p>
            <a:r>
              <a:rPr lang="en-NL" dirty="0"/>
              <a:t>This could be due to the supply and demand factors</a:t>
            </a:r>
          </a:p>
        </p:txBody>
      </p:sp>
    </p:spTree>
    <p:extLst>
      <p:ext uri="{BB962C8B-B14F-4D97-AF65-F5344CB8AC3E}">
        <p14:creationId xmlns:p14="http://schemas.microsoft.com/office/powerpoint/2010/main" val="30259589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738</TotalTime>
  <Words>281</Words>
  <Application>Microsoft Macintosh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2</vt:lpstr>
      <vt:lpstr>Quotable</vt:lpstr>
      <vt:lpstr>Rental price analysis in Amsterdam</vt:lpstr>
      <vt:lpstr>Problem Statement</vt:lpstr>
      <vt:lpstr>Does the houses closer to the city centre have any impact on rent? </vt:lpstr>
      <vt:lpstr>What is the impact on rent per m²  with respect to the size of the house? </vt:lpstr>
      <vt:lpstr>Is there any impact on rent between furnished and unfurnished houses? </vt:lpstr>
      <vt:lpstr>Is there any relationship between energy label, rent and distance to the city centre of houses? </vt:lpstr>
      <vt:lpstr>What are the hottest areas to avoid renting?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Rental prices in Amsterdam</dc:title>
  <dc:creator>Sabibullah, MI (Ibrahim)</dc:creator>
  <cp:lastModifiedBy>Mohamed Ibrahim Sabibullah</cp:lastModifiedBy>
  <cp:revision>15</cp:revision>
  <dcterms:created xsi:type="dcterms:W3CDTF">2022-10-06T15:46:30Z</dcterms:created>
  <dcterms:modified xsi:type="dcterms:W3CDTF">2022-10-07T04:55:10Z</dcterms:modified>
</cp:coreProperties>
</file>

<file path=docProps/thumbnail.jpeg>
</file>